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7" r:id="rId4"/>
    <p:sldId id="259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14B00-9DFF-4209-A18D-7C6E9315A94F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37D55-9C09-4136-ADB5-3380C9689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292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54723E-1DC2-4D95-8DAF-39C9E53E94EB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 </a:t>
            </a:r>
            <a:br>
              <a:rPr lang="ru-RU" dirty="0" smtClean="0"/>
            </a:br>
            <a:r>
              <a:rPr lang="ru-RU" b="1" dirty="0" smtClean="0"/>
              <a:t>«Смысловое чтение: разработка и апробация элементов междисциплинарной программы»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4786322"/>
            <a:ext cx="5986482" cy="852478"/>
          </a:xfrm>
        </p:spPr>
        <p:txBody>
          <a:bodyPr/>
          <a:lstStyle/>
          <a:p>
            <a:r>
              <a:rPr lang="ru-RU" dirty="0" smtClean="0"/>
              <a:t>21 апреля 2015 года, ИРО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Участники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05461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Административно- педагогические команды </a:t>
            </a:r>
            <a:r>
              <a:rPr lang="ru-RU" dirty="0" err="1" smtClean="0"/>
              <a:t>апробационных</a:t>
            </a:r>
            <a:r>
              <a:rPr lang="ru-RU" dirty="0" smtClean="0"/>
              <a:t> площадок ФГОС ОО (3-5 человек: </a:t>
            </a:r>
            <a:r>
              <a:rPr lang="ru-RU" dirty="0" err="1" smtClean="0"/>
              <a:t>завуч+</a:t>
            </a:r>
            <a:r>
              <a:rPr lang="ru-RU" dirty="0" smtClean="0"/>
              <a:t> педагоги)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Ожидаемые результаты проекта</a:t>
            </a:r>
            <a:r>
              <a:rPr lang="ru-RU" dirty="0" smtClean="0"/>
              <a:t>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554683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dirty="0" smtClean="0"/>
              <a:t>В ходе реализации проекта административно-педагогическими командами </a:t>
            </a:r>
            <a:r>
              <a:rPr lang="ru-RU" dirty="0" err="1" smtClean="0"/>
              <a:t>апробационных</a:t>
            </a:r>
            <a:r>
              <a:rPr lang="ru-RU" dirty="0" smtClean="0"/>
              <a:t> площадок будут разработаны и апробированы:</a:t>
            </a:r>
          </a:p>
          <a:p>
            <a:pPr lvl="1"/>
            <a:r>
              <a:rPr lang="ru-RU" b="1" dirty="0" smtClean="0"/>
              <a:t>контрольные мероприятия по оценке </a:t>
            </a:r>
            <a:r>
              <a:rPr lang="ru-RU" b="1" dirty="0" err="1" smtClean="0"/>
              <a:t>метапредметных</a:t>
            </a:r>
            <a:r>
              <a:rPr lang="ru-RU" b="1" dirty="0" smtClean="0"/>
              <a:t> результатов в области «Смысловое чтение» в 5,6 классах</a:t>
            </a:r>
            <a:r>
              <a:rPr lang="ru-RU" dirty="0" smtClean="0"/>
              <a:t>;</a:t>
            </a:r>
          </a:p>
          <a:p>
            <a:pPr lvl="1"/>
            <a:r>
              <a:rPr lang="ru-RU" b="1" dirty="0" smtClean="0"/>
              <a:t>учебные ситуации и/или инновационные образовательные практики формирования заявленных </a:t>
            </a:r>
            <a:r>
              <a:rPr lang="ru-RU" b="1" dirty="0" err="1" smtClean="0"/>
              <a:t>метапредметных</a:t>
            </a:r>
            <a:r>
              <a:rPr lang="ru-RU" b="1" dirty="0" smtClean="0"/>
              <a:t> результатов (по выбору административно-педагогической команды).</a:t>
            </a:r>
          </a:p>
          <a:p>
            <a:pPr lvl="1"/>
            <a:r>
              <a:rPr lang="ru-RU" b="1" dirty="0" smtClean="0"/>
              <a:t>таблицы планирования контрольных мероприятий по оценке </a:t>
            </a:r>
            <a:r>
              <a:rPr lang="ru-RU" b="1" dirty="0" err="1" smtClean="0"/>
              <a:t>метапредметных</a:t>
            </a:r>
            <a:r>
              <a:rPr lang="ru-RU" b="1" dirty="0" smtClean="0"/>
              <a:t> </a:t>
            </a:r>
            <a:r>
              <a:rPr lang="ru-RU" b="1" dirty="0" err="1" smtClean="0"/>
              <a:t>результатовмеждисциплинарной</a:t>
            </a:r>
            <a:r>
              <a:rPr lang="ru-RU" b="1" dirty="0" smtClean="0"/>
              <a:t> программы «Смысловое чтение» </a:t>
            </a:r>
            <a:r>
              <a:rPr lang="ru-RU" dirty="0" smtClean="0"/>
              <a:t>(по возможности и желанию школьных команд)</a:t>
            </a:r>
          </a:p>
          <a:p>
            <a:pPr lvl="0">
              <a:buNone/>
            </a:pPr>
            <a:r>
              <a:rPr lang="ru-RU" dirty="0" smtClean="0"/>
              <a:t>По итогам работы в проекте руководителем проекта будут подготовлены методические рекомендации по реализации междисциплинарной программы «Смысловое чтение» в 5-6 классах.</a:t>
            </a:r>
          </a:p>
          <a:p>
            <a:pPr lvl="0">
              <a:buNone/>
            </a:pPr>
            <a:r>
              <a:rPr lang="ru-RU" dirty="0" smtClean="0"/>
              <a:t>Повысится компетентность педагогов и руководителей </a:t>
            </a:r>
            <a:r>
              <a:rPr lang="ru-RU" dirty="0" err="1" smtClean="0"/>
              <a:t>апробационных</a:t>
            </a:r>
            <a:r>
              <a:rPr lang="ru-RU" dirty="0" smtClean="0"/>
              <a:t> площадок ФГОС ООО Пермского края по вопросам проектирования образовательного процесса на основе принципа «от результата к средству», Учителя и завучи школ научатся конкретизировать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образовательные </a:t>
            </a:r>
            <a:r>
              <a:rPr lang="ru-RU" dirty="0" err="1" smtClean="0"/>
              <a:t>результатыв</a:t>
            </a:r>
            <a:r>
              <a:rPr lang="ru-RU" dirty="0" smtClean="0"/>
              <a:t> области «смысловое чтение», разрабатывать критерии оценки результата, учебные ситуации и инновационные образовательные практики формирования и развития </a:t>
            </a:r>
            <a:r>
              <a:rPr lang="ru-RU" dirty="0" err="1" smtClean="0"/>
              <a:t>метапредметного</a:t>
            </a:r>
            <a:r>
              <a:rPr lang="ru-RU" dirty="0" smtClean="0"/>
              <a:t> умения. </a:t>
            </a: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Описания контрольного мероприятия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dirty="0" smtClean="0"/>
              <a:t>по оценке </a:t>
            </a:r>
            <a:r>
              <a:rPr lang="ru-RU" sz="3100" dirty="0" err="1" smtClean="0"/>
              <a:t>метапредметных</a:t>
            </a:r>
            <a:r>
              <a:rPr lang="ru-RU" sz="3100" dirty="0" smtClean="0"/>
              <a:t> результатов в области «Смысловое чтение»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должно содержать:</a:t>
            </a:r>
          </a:p>
          <a:p>
            <a:pPr lvl="0"/>
            <a:r>
              <a:rPr lang="ru-RU" dirty="0" smtClean="0"/>
              <a:t>указание конкретизированного образовательного результата;</a:t>
            </a:r>
          </a:p>
          <a:p>
            <a:pPr lvl="0"/>
            <a:r>
              <a:rPr lang="ru-RU" dirty="0" smtClean="0"/>
              <a:t>указание объекта оценивания;</a:t>
            </a:r>
          </a:p>
          <a:p>
            <a:pPr lvl="0"/>
            <a:r>
              <a:rPr lang="ru-RU" dirty="0" smtClean="0"/>
              <a:t>критерии оценивания (в таблице)</a:t>
            </a:r>
          </a:p>
          <a:p>
            <a:pPr lvl="0"/>
            <a:r>
              <a:rPr lang="ru-RU" dirty="0" smtClean="0"/>
              <a:t>описание процедуры оценивания;</a:t>
            </a:r>
          </a:p>
          <a:p>
            <a:r>
              <a:rPr lang="ru-RU" dirty="0" smtClean="0"/>
              <a:t>дидактический материал к процедуре оценивания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Описание учебной ситуации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должно содержать:</a:t>
            </a:r>
          </a:p>
          <a:p>
            <a:pPr lvl="0"/>
            <a:r>
              <a:rPr lang="ru-RU" dirty="0" smtClean="0"/>
              <a:t>конкретизированный образовательный результат, на достижение которого направлена ситуация;</a:t>
            </a:r>
          </a:p>
          <a:p>
            <a:pPr lvl="0"/>
            <a:r>
              <a:rPr lang="ru-RU" dirty="0" smtClean="0"/>
              <a:t>этапы («шаги») учебной ситуации, содержащие указание задачи этапа, действий педагога и деятельности учащихся;</a:t>
            </a:r>
          </a:p>
          <a:p>
            <a:pPr lvl="0"/>
            <a:r>
              <a:rPr lang="ru-RU" dirty="0" smtClean="0"/>
              <a:t>дидактические материалы для реализации всех этапов учебной ситуации</a:t>
            </a:r>
          </a:p>
          <a:p>
            <a:pPr lvl="0"/>
            <a:r>
              <a:rPr lang="ru-RU" dirty="0" smtClean="0"/>
              <a:t>методы (способы, приемы) оценки эффективности учебной ситуации.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Программа инновационной образовательной практики </a:t>
            </a:r>
            <a:br>
              <a:rPr lang="ru-RU" sz="3600" b="1" dirty="0" smtClean="0"/>
            </a:br>
            <a:r>
              <a:rPr lang="ru-RU" sz="3600" dirty="0" smtClean="0"/>
              <a:t>(далее </a:t>
            </a:r>
            <a:r>
              <a:rPr lang="ru-RU" sz="3600" dirty="0" err="1" smtClean="0"/>
              <a:t>ИнОП</a:t>
            </a:r>
            <a:r>
              <a:rPr lang="ru-RU" sz="3600" dirty="0" smtClean="0"/>
              <a:t>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8572560" cy="44291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должна содержать:</a:t>
            </a:r>
          </a:p>
          <a:p>
            <a:pPr lvl="0"/>
            <a:r>
              <a:rPr lang="ru-RU" dirty="0" smtClean="0"/>
              <a:t>образовательный результат, на достижение которого направлена </a:t>
            </a:r>
            <a:r>
              <a:rPr lang="ru-RU" dirty="0" err="1" smtClean="0"/>
              <a:t>ИнОП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пошаговый план реализации </a:t>
            </a:r>
            <a:r>
              <a:rPr lang="ru-RU" dirty="0" err="1" smtClean="0"/>
              <a:t>ИнОП</a:t>
            </a:r>
            <a:r>
              <a:rPr lang="ru-RU" dirty="0" smtClean="0"/>
              <a:t>, в котором д.б. указаны задачи (результаты) каждого этапа, учебные ситуации достижения результата;</a:t>
            </a:r>
          </a:p>
          <a:p>
            <a:r>
              <a:rPr lang="ru-RU" dirty="0" smtClean="0"/>
              <a:t>описание контрольного мероприятия по оценке эффективности </a:t>
            </a:r>
            <a:r>
              <a:rPr lang="ru-RU" dirty="0" err="1" smtClean="0"/>
              <a:t>ИнОП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9690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Таблицы планирования контрольных мероприятий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429684" cy="53578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должны отражать динамику формирования 1 образовательного результата, </a:t>
            </a:r>
          </a:p>
          <a:p>
            <a:pPr>
              <a:buNone/>
            </a:pPr>
            <a:r>
              <a:rPr lang="ru-RU" dirty="0" smtClean="0"/>
              <a:t>должны  содержать </a:t>
            </a:r>
          </a:p>
          <a:p>
            <a:pPr lvl="0"/>
            <a:r>
              <a:rPr lang="ru-RU" dirty="0" smtClean="0"/>
              <a:t>Указание сроков проведения контрольных мероприятий;</a:t>
            </a:r>
          </a:p>
          <a:p>
            <a:pPr lvl="0"/>
            <a:r>
              <a:rPr lang="ru-RU" dirty="0" smtClean="0"/>
              <a:t>формулировку конкретизированных образовательных результатов;</a:t>
            </a:r>
          </a:p>
          <a:p>
            <a:pPr lvl="0"/>
            <a:r>
              <a:rPr lang="ru-RU" dirty="0" smtClean="0"/>
              <a:t>Указание объектов оценивания в каждом мероприятий;</a:t>
            </a:r>
          </a:p>
          <a:p>
            <a:pPr lvl="0"/>
            <a:r>
              <a:rPr lang="ru-RU" dirty="0" smtClean="0"/>
              <a:t>Указание формата контрольных мероприятий;</a:t>
            </a:r>
          </a:p>
          <a:p>
            <a:pPr lvl="0"/>
            <a:r>
              <a:rPr lang="ru-RU" dirty="0" smtClean="0"/>
              <a:t>Указание примерных критериев оценки образовательного результата </a:t>
            </a:r>
            <a:r>
              <a:rPr lang="ru-RU" dirty="0" err="1" smtClean="0"/>
              <a:t>п</a:t>
            </a:r>
            <a:r>
              <a:rPr lang="ru-RU" dirty="0" smtClean="0"/>
              <a:t> каждому из мероприятий;</a:t>
            </a:r>
          </a:p>
          <a:p>
            <a:pPr lvl="0"/>
            <a:r>
              <a:rPr lang="ru-RU" dirty="0" smtClean="0"/>
              <a:t>указание средств формирования образовательного результата </a:t>
            </a:r>
          </a:p>
          <a:p>
            <a:r>
              <a:rPr lang="ru-RU" dirty="0" smtClean="0"/>
              <a:t>В таблицах оценивания могут быть указаны контрольные мероприятия, разработанные другими школами (в других проектах, курсах)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901014" cy="35719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План мероприятий проекта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945880"/>
              </p:ext>
            </p:extLst>
          </p:nvPr>
        </p:nvGraphicFramePr>
        <p:xfrm>
          <a:off x="142844" y="571475"/>
          <a:ext cx="9001156" cy="6389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757"/>
                <a:gridCol w="7406547"/>
                <a:gridCol w="1285852"/>
              </a:tblGrid>
              <a:tr h="379904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Действие,</a:t>
                      </a:r>
                      <a:r>
                        <a:rPr lang="ru-RU" sz="1800" baseline="0" dirty="0" smtClean="0"/>
                        <a:t> мероприятие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Сроки</a:t>
                      </a:r>
                      <a:endParaRPr lang="ru-RU" sz="1800" dirty="0"/>
                    </a:p>
                  </a:txBody>
                  <a:tcPr/>
                </a:tc>
              </a:tr>
              <a:tr h="37990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Установочный семинар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21.04.2015</a:t>
                      </a:r>
                      <a:endParaRPr lang="ru-RU" sz="1800" dirty="0"/>
                    </a:p>
                  </a:txBody>
                  <a:tcPr/>
                </a:tc>
              </a:tr>
              <a:tr h="58601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Д/З: разработка</a:t>
                      </a:r>
                      <a:r>
                        <a:rPr lang="ru-RU" sz="1800" baseline="0" dirty="0" smtClean="0"/>
                        <a:t> замысла КМ (ОР, ОО, задание ученикам; критерии; </a:t>
                      </a:r>
                      <a:r>
                        <a:rPr lang="ru-RU" sz="1800" i="1" baseline="0" dirty="0" smtClean="0"/>
                        <a:t>дидактика</a:t>
                      </a:r>
                      <a:r>
                        <a:rPr lang="ru-RU" sz="1800" baseline="0" dirty="0" smtClean="0"/>
                        <a:t>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58601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Семинар</a:t>
                      </a:r>
                      <a:r>
                        <a:rPr lang="ru-RU" sz="1800" baseline="0" dirty="0" smtClean="0"/>
                        <a:t> по разработке замыслов КМ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06.05.2015. 10.00</a:t>
                      </a:r>
                      <a:endParaRPr lang="ru-RU" sz="1800" dirty="0"/>
                    </a:p>
                  </a:txBody>
                  <a:tcPr/>
                </a:tc>
              </a:tr>
              <a:tr h="35160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Д/З: то же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</a:tr>
              <a:tr h="29844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Семинар по разработке КМ</a:t>
                      </a:r>
                      <a:r>
                        <a:rPr lang="ru-RU" sz="1800" baseline="0" dirty="0" smtClean="0"/>
                        <a:t> + малая апробация (на себе)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10.06.</a:t>
                      </a:r>
                      <a:r>
                        <a:rPr lang="ru-RU" sz="1800" baseline="0" dirty="0" smtClean="0"/>
                        <a:t> 2015 </a:t>
                      </a:r>
                      <a:endParaRPr lang="ru-RU" sz="1800" dirty="0"/>
                    </a:p>
                  </a:txBody>
                  <a:tcPr/>
                </a:tc>
              </a:tr>
              <a:tr h="289873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Д/З:</a:t>
                      </a:r>
                      <a:r>
                        <a:rPr lang="ru-RU" sz="1800" baseline="0" dirty="0" smtClean="0"/>
                        <a:t> апробация КМ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56705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Аналитический</a:t>
                      </a:r>
                      <a:r>
                        <a:rPr lang="ru-RU" sz="1800" baseline="0" dirty="0" smtClean="0"/>
                        <a:t> семинар по результатам апробации + установка на проектирование </a:t>
                      </a:r>
                      <a:r>
                        <a:rPr lang="ru-RU" sz="1800" baseline="0" dirty="0" err="1" smtClean="0"/>
                        <a:t>уч</a:t>
                      </a:r>
                      <a:r>
                        <a:rPr lang="ru-RU" sz="1800" baseline="0" dirty="0" smtClean="0"/>
                        <a:t>. ситуаций или программ </a:t>
                      </a:r>
                      <a:r>
                        <a:rPr lang="ru-RU" sz="1800" baseline="0" dirty="0" err="1" smtClean="0"/>
                        <a:t>ИнОп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16.09. 2015</a:t>
                      </a:r>
                    </a:p>
                    <a:p>
                      <a:r>
                        <a:rPr lang="ru-RU" sz="1800" dirty="0" smtClean="0"/>
                        <a:t>10.00</a:t>
                      </a:r>
                      <a:endParaRPr lang="ru-RU" sz="1800" dirty="0"/>
                    </a:p>
                  </a:txBody>
                  <a:tcPr/>
                </a:tc>
              </a:tr>
              <a:tr h="379904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Д/З доработка КМ+ разработка </a:t>
                      </a:r>
                      <a:r>
                        <a:rPr lang="ru-RU" sz="1800" dirty="0" err="1" smtClean="0"/>
                        <a:t>уч</a:t>
                      </a:r>
                      <a:r>
                        <a:rPr lang="ru-RU" sz="1800" dirty="0" smtClean="0"/>
                        <a:t>. ситуации или программы </a:t>
                      </a:r>
                      <a:r>
                        <a:rPr lang="ru-RU" sz="1800" dirty="0" err="1" smtClean="0"/>
                        <a:t>ИнОП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50624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Семинар по разработке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aseline="0" dirty="0" err="1" smtClean="0"/>
                        <a:t>уч</a:t>
                      </a:r>
                      <a:r>
                        <a:rPr lang="ru-RU" sz="1800" baseline="0" dirty="0" smtClean="0"/>
                        <a:t>. </a:t>
                      </a:r>
                      <a:r>
                        <a:rPr lang="ru-RU" sz="1800" baseline="0" dirty="0" err="1" smtClean="0"/>
                        <a:t>стуаций</a:t>
                      </a:r>
                      <a:r>
                        <a:rPr lang="ru-RU" sz="1800" baseline="0" dirty="0" smtClean="0"/>
                        <a:t> и программ </a:t>
                      </a:r>
                      <a:r>
                        <a:rPr lang="ru-RU" sz="1800" baseline="0" dirty="0" err="1" smtClean="0"/>
                        <a:t>ИнОП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30.09. 2015</a:t>
                      </a:r>
                    </a:p>
                    <a:p>
                      <a:r>
                        <a:rPr lang="ru-RU" sz="1800" dirty="0" smtClean="0"/>
                        <a:t>10.00</a:t>
                      </a:r>
                      <a:endParaRPr lang="ru-RU" sz="1800" dirty="0"/>
                    </a:p>
                  </a:txBody>
                  <a:tcPr/>
                </a:tc>
              </a:tr>
              <a:tr h="325273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Д/З</a:t>
                      </a:r>
                      <a:r>
                        <a:rPr lang="ru-RU" sz="1800" baseline="0" dirty="0" smtClean="0"/>
                        <a:t>: доработка и апробация </a:t>
                      </a:r>
                      <a:r>
                        <a:rPr lang="ru-RU" sz="1800" baseline="0" dirty="0" err="1" smtClean="0"/>
                        <a:t>уч</a:t>
                      </a:r>
                      <a:r>
                        <a:rPr lang="ru-RU" sz="1800" baseline="0" dirty="0" smtClean="0"/>
                        <a:t>. ситуаций и программ </a:t>
                      </a:r>
                      <a:r>
                        <a:rPr lang="ru-RU" sz="1800" baseline="0" dirty="0" err="1" smtClean="0"/>
                        <a:t>ИнОП</a:t>
                      </a:r>
                      <a:r>
                        <a:rPr lang="ru-RU" sz="1800" baseline="0" dirty="0" smtClean="0"/>
                        <a:t>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42005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Рефлексивный</a:t>
                      </a:r>
                      <a:r>
                        <a:rPr lang="ru-RU" sz="1800" baseline="0" dirty="0" smtClean="0"/>
                        <a:t> семинар по итогам апробации </a:t>
                      </a:r>
                      <a:r>
                        <a:rPr lang="ru-RU" sz="1800" baseline="0" dirty="0" err="1" smtClean="0"/>
                        <a:t>уч</a:t>
                      </a:r>
                      <a:r>
                        <a:rPr lang="ru-RU" sz="1800" baseline="0" dirty="0" smtClean="0"/>
                        <a:t>. ситуаций и программ </a:t>
                      </a:r>
                      <a:r>
                        <a:rPr lang="ru-RU" sz="1800" baseline="0" dirty="0" err="1" smtClean="0"/>
                        <a:t>ИнОП</a:t>
                      </a:r>
                      <a:r>
                        <a:rPr lang="ru-RU" sz="1800" baseline="0" dirty="0" smtClean="0"/>
                        <a:t> + разработка предварительная таблиц оценивания ОР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14.10.2015</a:t>
                      </a:r>
                    </a:p>
                    <a:p>
                      <a:r>
                        <a:rPr lang="ru-RU" sz="1800" dirty="0" smtClean="0"/>
                        <a:t>10.00</a:t>
                      </a:r>
                      <a:endParaRPr lang="ru-RU" sz="1800" dirty="0"/>
                    </a:p>
                  </a:txBody>
                  <a:tcPr/>
                </a:tc>
              </a:tr>
              <a:tr h="58601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Доработка текстов в режиме </a:t>
                      </a:r>
                      <a:r>
                        <a:rPr lang="en-US" sz="1800" dirty="0" smtClean="0"/>
                        <a:t>on-line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Ок.-нояб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 dirty="0" smtClean="0"/>
              <a:t>На следующий семинар школьные команды готовят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7529264" cy="54930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Выступление с презентацией (не более 7 минут, презентация – не более 6 слайдов)   .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В выступлении и презентации </a:t>
            </a:r>
            <a:r>
              <a:rPr lang="ru-RU" dirty="0" err="1" smtClean="0">
                <a:latin typeface="+mj-lt"/>
              </a:rPr>
              <a:t>д.б</a:t>
            </a:r>
            <a:r>
              <a:rPr lang="ru-RU" dirty="0" smtClean="0">
                <a:latin typeface="+mj-lt"/>
              </a:rPr>
              <a:t>. отражены:</a:t>
            </a:r>
          </a:p>
          <a:p>
            <a:pPr lvl="0" eaLnBrk="0" fontAlgn="base" hangingPunct="0"/>
            <a:r>
              <a:rPr lang="ru-RU" dirty="0" err="1"/>
              <a:t>Метапредметный</a:t>
            </a:r>
            <a:r>
              <a:rPr lang="ru-RU" dirty="0"/>
              <a:t>(</a:t>
            </a:r>
            <a:r>
              <a:rPr lang="ru-RU" dirty="0" err="1"/>
              <a:t>ые</a:t>
            </a:r>
            <a:r>
              <a:rPr lang="ru-RU" dirty="0"/>
              <a:t>) образовательный(</a:t>
            </a:r>
            <a:r>
              <a:rPr lang="ru-RU" dirty="0" err="1"/>
              <a:t>ые</a:t>
            </a:r>
            <a:r>
              <a:rPr lang="ru-RU" dirty="0"/>
              <a:t>) результат(ты) области «смысловое чтение», на формирование которого направлена программа </a:t>
            </a:r>
            <a:r>
              <a:rPr lang="ru-RU" dirty="0" err="1"/>
              <a:t>апробационной</a:t>
            </a:r>
            <a:r>
              <a:rPr lang="ru-RU" dirty="0"/>
              <a:t> деятельности школы.</a:t>
            </a:r>
          </a:p>
          <a:p>
            <a:pPr lvl="0" eaLnBrk="0" fontAlgn="base" hangingPunct="0"/>
            <a:r>
              <a:rPr lang="ru-RU" dirty="0"/>
              <a:t>Конкретизированный образовательный результат для 5 и/или 6 класса школы, на оценку которого будет направлено контрольное мероприятие.</a:t>
            </a:r>
          </a:p>
          <a:p>
            <a:pPr lvl="0" eaLnBrk="0" fontAlgn="base" hangingPunct="0"/>
            <a:r>
              <a:rPr lang="ru-RU" dirty="0"/>
              <a:t>Объект оценивания.</a:t>
            </a:r>
          </a:p>
          <a:p>
            <a:pPr lvl="0" eaLnBrk="0" fontAlgn="base" hangingPunct="0"/>
            <a:r>
              <a:rPr lang="ru-RU" dirty="0"/>
              <a:t>Задание ученикам по подготовке объекта оценивания. </a:t>
            </a:r>
          </a:p>
          <a:p>
            <a:pPr lvl="0" eaLnBrk="0" fontAlgn="base" hangingPunct="0"/>
            <a:r>
              <a:rPr lang="ru-RU" dirty="0"/>
              <a:t>Критерии и параметры оценивания.</a:t>
            </a:r>
          </a:p>
          <a:p>
            <a:pPr lvl="0" eaLnBrk="0" fontAlgn="base" hangingPunct="0"/>
            <a:r>
              <a:rPr lang="ru-RU" i="1" dirty="0"/>
              <a:t>Описание процедуры оценивания (по возможности).</a:t>
            </a:r>
            <a:endParaRPr lang="ru-RU" dirty="0"/>
          </a:p>
          <a:p>
            <a:pPr lvl="0" eaLnBrk="0" fontAlgn="base" hangingPunct="0"/>
            <a:r>
              <a:rPr lang="ru-RU" i="1" dirty="0"/>
              <a:t>Дидактические материалы, необходимые для проведения контрольного мероприятия (по возможности)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68758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622</Words>
  <Application>Microsoft Office PowerPoint</Application>
  <PresentationFormat>Экран (4:3)</PresentationFormat>
  <Paragraphs>82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Проект  «Смысловое чтение: разработка и апробация элементов междисциплинарной программы»</vt:lpstr>
      <vt:lpstr>Участники</vt:lpstr>
      <vt:lpstr>Ожидаемые результаты проекта:  </vt:lpstr>
      <vt:lpstr>Описания контрольного мероприятия  по оценке метапредметных результатов в области «Смысловое чтение»</vt:lpstr>
      <vt:lpstr>Описание учебной ситуации </vt:lpstr>
      <vt:lpstr>Программа инновационной образовательной практики  (далее ИнОП)</vt:lpstr>
      <vt:lpstr>Таблицы планирования контрольных мероприятий </vt:lpstr>
      <vt:lpstr>План мероприятий проекта</vt:lpstr>
      <vt:lpstr>На следующий семинар школьные команды готовят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«Смысловое чтение: разработка и апробация элементов междисциплинарной программы»</dc:title>
  <dc:creator>Ольга</dc:creator>
  <cp:lastModifiedBy>Админ</cp:lastModifiedBy>
  <cp:revision>13</cp:revision>
  <dcterms:created xsi:type="dcterms:W3CDTF">2015-04-21T02:52:45Z</dcterms:created>
  <dcterms:modified xsi:type="dcterms:W3CDTF">2015-04-21T13:07:24Z</dcterms:modified>
</cp:coreProperties>
</file>